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9144000" cy="6858000" type="screen4x3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57200" y="3968280"/>
            <a:ext cx="82292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673520" y="396828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396828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4526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685800" y="609480"/>
            <a:ext cx="7772040" cy="55209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57200" y="396828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4526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673520" y="396828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57200" y="3968280"/>
            <a:ext cx="822852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57200" y="3968280"/>
            <a:ext cx="82292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4673520" y="396828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457200" y="396828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4526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685800" y="609480"/>
            <a:ext cx="7772040" cy="55209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57200" y="396828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673520" y="396828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57200" y="3968280"/>
            <a:ext cx="822852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57200" y="3968280"/>
            <a:ext cx="82292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673520" y="396828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457200" y="396828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4526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685800" y="609480"/>
            <a:ext cx="7772040" cy="55209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57200" y="396828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673520" y="396828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457200" y="3968280"/>
            <a:ext cx="822852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57200" y="3968280"/>
            <a:ext cx="82292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4673520" y="396828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457200" y="396828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685800" y="609480"/>
            <a:ext cx="7772040" cy="55209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57200" y="396828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673520" y="396828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57200" y="3968280"/>
            <a:ext cx="8228520" cy="2158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14"/>
          <a:stretch>
            <a:fillRect/>
          </a:stretch>
        </p:blipFill>
        <p:spPr>
          <a:xfrm>
            <a:off x="-109440" y="-82440"/>
            <a:ext cx="9364320" cy="70290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15"/>
          <a:stretch>
            <a:fillRect/>
          </a:stretch>
        </p:blipFill>
        <p:spPr>
          <a:xfrm>
            <a:off x="-109440" y="5761080"/>
            <a:ext cx="1285560" cy="1096560"/>
          </a:xfrm>
          <a:prstGeom prst="rect">
            <a:avLst/>
          </a:prstGeom>
        </p:spPr>
      </p:pic>
      <p:pic>
        <p:nvPicPr>
          <p:cNvPr id="2" name="Picture 9"/>
          <p:cNvPicPr/>
          <p:nvPr/>
        </p:nvPicPr>
        <p:blipFill>
          <a:blip r:embed="rId16"/>
          <a:stretch>
            <a:fillRect/>
          </a:stretch>
        </p:blipFill>
        <p:spPr>
          <a:xfrm>
            <a:off x="8493120" y="5559480"/>
            <a:ext cx="761760" cy="1310760"/>
          </a:xfrm>
          <a:prstGeom prst="rect">
            <a:avLst/>
          </a:prstGeom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4400">
                <a:solidFill>
                  <a:srgbClr val="000000"/>
                </a:solidFill>
                <a:latin typeface="Arial"/>
              </a:rPr>
              <a:t>Click to edit the title text formatClick to edit Master title style</a:t>
            </a:r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dt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5" name="PlaceHolder 3"/>
          <p:cNvSpPr>
            <a:spLocks noGrp="1"/>
          </p:cNvSpPr>
          <p:nvPr>
            <p:ph type="ftr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6" name="PlaceHolder 4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fld id="{41316141-5171-41E1-8111-01F1C1710191}" type="slidenum">
              <a:rPr lang="en-US">
                <a:solidFill>
                  <a:srgbClr val="000000"/>
                </a:solidFill>
                <a:latin typeface="Arial"/>
              </a:rPr>
              <a:t>‹#›</a:t>
            </a:fld>
            <a:endParaRPr/>
          </a:p>
        </p:txBody>
      </p:sp>
      <p:sp>
        <p:nvSpPr>
          <p:cNvPr id="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en-US"/>
              <a:t>Second Outline Level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en-US"/>
              <a:t>Third Outline Level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en-US"/>
              <a:t>Fourth Outline Level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en-US"/>
              <a:t>Eighth Outline Level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en-US"/>
              <a:t>Ninth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7"/>
          <p:cNvPicPr/>
          <p:nvPr/>
        </p:nvPicPr>
        <p:blipFill>
          <a:blip r:embed="rId14"/>
          <a:stretch>
            <a:fillRect/>
          </a:stretch>
        </p:blipFill>
        <p:spPr>
          <a:xfrm>
            <a:off x="-109440" y="-82440"/>
            <a:ext cx="9364320" cy="7029000"/>
          </a:xfrm>
          <a:prstGeom prst="rect">
            <a:avLst/>
          </a:prstGeom>
        </p:spPr>
      </p:pic>
      <p:pic>
        <p:nvPicPr>
          <p:cNvPr id="41" name="Picture 8"/>
          <p:cNvPicPr/>
          <p:nvPr/>
        </p:nvPicPr>
        <p:blipFill>
          <a:blip r:embed="rId15"/>
          <a:stretch>
            <a:fillRect/>
          </a:stretch>
        </p:blipFill>
        <p:spPr>
          <a:xfrm>
            <a:off x="-109440" y="5761080"/>
            <a:ext cx="1285560" cy="1096560"/>
          </a:xfrm>
          <a:prstGeom prst="rect">
            <a:avLst/>
          </a:prstGeom>
        </p:spPr>
      </p:pic>
      <p:pic>
        <p:nvPicPr>
          <p:cNvPr id="42" name="Picture 9"/>
          <p:cNvPicPr/>
          <p:nvPr/>
        </p:nvPicPr>
        <p:blipFill>
          <a:blip r:embed="rId16"/>
          <a:stretch>
            <a:fillRect/>
          </a:stretch>
        </p:blipFill>
        <p:spPr>
          <a:xfrm>
            <a:off x="8493120" y="5559480"/>
            <a:ext cx="761760" cy="1310760"/>
          </a:xfrm>
          <a:prstGeom prst="rect">
            <a:avLst/>
          </a:prstGeom>
        </p:spPr>
      </p:pic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4400">
                <a:solidFill>
                  <a:srgbClr val="000000"/>
                </a:solidFill>
                <a:latin typeface="Arial"/>
              </a:rPr>
              <a:t>Click to edit the title text formatClick to edit Master title style</a:t>
            </a:r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/>
          <a:lstStyle/>
          <a:p>
            <a:pPr>
              <a:buSzPct val="45000"/>
              <a:buFont typeface="StarSymbol"/>
              <a:buChar char=""/>
            </a:pPr>
            <a:r>
              <a:rPr lang="en-US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en-US">
                <a:solidFill>
                  <a:srgbClr val="000000"/>
                </a:solidFill>
                <a:latin typeface="Arial"/>
              </a:rPr>
              <a:t>Second Outline Level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en-US">
                <a:solidFill>
                  <a:srgbClr val="000000"/>
                </a:solidFill>
                <a:latin typeface="Arial"/>
              </a:rPr>
              <a:t>Third Outline Level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en-US">
                <a:solidFill>
                  <a:srgbClr val="000000"/>
                </a:solidFill>
                <a:latin typeface="Arial"/>
              </a:rPr>
              <a:t>Fourth Outline Level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en-US">
                <a:solidFill>
                  <a:srgbClr val="000000"/>
                </a:solidFill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>
                <a:solidFill>
                  <a:srgbClr val="000000"/>
                </a:solidFill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>
                <a:solidFill>
                  <a:srgbClr val="000000"/>
                </a:solidFill>
                <a:latin typeface="Arial"/>
              </a:rPr>
              <a:t>Seventh Outline Level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en-US">
                <a:solidFill>
                  <a:srgbClr val="000000"/>
                </a:solidFill>
                <a:latin typeface="Arial"/>
              </a:rPr>
              <a:t>Eighth Outline Level</a:t>
            </a:r>
            <a:endParaRPr/>
          </a:p>
          <a:p>
            <a:r>
              <a:rPr lang="en-US">
                <a:solidFill>
                  <a:srgbClr val="000000"/>
                </a:solidFill>
                <a:latin typeface="Arial"/>
              </a:rPr>
              <a:t>Ninth Outline LevelClick to edit Master text styles</a:t>
            </a:r>
            <a:endParaRPr/>
          </a:p>
          <a:p>
            <a:r>
              <a:rPr lang="en-US">
                <a:solidFill>
                  <a:srgbClr val="000000"/>
                </a:solidFill>
                <a:latin typeface="Arial"/>
              </a:rPr>
              <a:t>Second level</a:t>
            </a:r>
            <a:endParaRPr/>
          </a:p>
          <a:p>
            <a:r>
              <a:rPr lang="en-US">
                <a:solidFill>
                  <a:srgbClr val="000000"/>
                </a:solidFill>
                <a:latin typeface="Arial"/>
              </a:rPr>
              <a:t>Third level</a:t>
            </a:r>
            <a:endParaRPr/>
          </a:p>
          <a:p>
            <a:r>
              <a:rPr lang="en-US">
                <a:solidFill>
                  <a:srgbClr val="000000"/>
                </a:solidFill>
                <a:latin typeface="Arial"/>
              </a:rPr>
              <a:t>Fourth level</a:t>
            </a:r>
            <a:endParaRPr/>
          </a:p>
          <a:p>
            <a:r>
              <a:rPr lang="en-US">
                <a:solidFill>
                  <a:srgbClr val="000000"/>
                </a:solidFill>
                <a:latin typeface="Arial"/>
              </a:rPr>
              <a:t>Fifth level</a:t>
            </a:r>
            <a:endParaRPr/>
          </a:p>
        </p:txBody>
      </p:sp>
      <p:sp>
        <p:nvSpPr>
          <p:cNvPr id="45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46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47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fld id="{21A1B151-7161-41F1-9191-6131C11141B1}" type="slidenum">
              <a:rPr lang="en-US">
                <a:solidFill>
                  <a:srgbClr val="000000"/>
                </a:solidFill>
                <a:latin typeface="Arial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"/>
          <p:cNvPicPr/>
          <p:nvPr/>
        </p:nvPicPr>
        <p:blipFill>
          <a:blip r:embed="rId14"/>
          <a:stretch>
            <a:fillRect/>
          </a:stretch>
        </p:blipFill>
        <p:spPr>
          <a:xfrm>
            <a:off x="-109440" y="-82440"/>
            <a:ext cx="9364320" cy="7029000"/>
          </a:xfrm>
          <a:prstGeom prst="rect">
            <a:avLst/>
          </a:prstGeom>
        </p:spPr>
      </p:pic>
      <p:pic>
        <p:nvPicPr>
          <p:cNvPr id="81" name="Picture 8"/>
          <p:cNvPicPr/>
          <p:nvPr/>
        </p:nvPicPr>
        <p:blipFill>
          <a:blip r:embed="rId15"/>
          <a:stretch>
            <a:fillRect/>
          </a:stretch>
        </p:blipFill>
        <p:spPr>
          <a:xfrm>
            <a:off x="-109440" y="5761080"/>
            <a:ext cx="1285560" cy="1096560"/>
          </a:xfrm>
          <a:prstGeom prst="rect">
            <a:avLst/>
          </a:prstGeom>
        </p:spPr>
      </p:pic>
      <p:pic>
        <p:nvPicPr>
          <p:cNvPr id="82" name="Picture 9"/>
          <p:cNvPicPr/>
          <p:nvPr/>
        </p:nvPicPr>
        <p:blipFill>
          <a:blip r:embed="rId16"/>
          <a:stretch>
            <a:fillRect/>
          </a:stretch>
        </p:blipFill>
        <p:spPr>
          <a:xfrm>
            <a:off x="8493120" y="5559480"/>
            <a:ext cx="761760" cy="1310760"/>
          </a:xfrm>
          <a:prstGeom prst="rect">
            <a:avLst/>
          </a:prstGeom>
        </p:spPr>
      </p:pic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4400">
                <a:solidFill>
                  <a:srgbClr val="000000"/>
                </a:solidFill>
                <a:latin typeface="Arial"/>
              </a:rPr>
              <a:t>Click to edit the title text formatClick to edit Master title style</a:t>
            </a:r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dt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ftr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fld id="{A1B1C1E1-F171-4121-B181-F11151F16141}" type="slidenum">
              <a:rPr lang="en-US">
                <a:solidFill>
                  <a:srgbClr val="000000"/>
                </a:solidFill>
                <a:latin typeface="Arial"/>
              </a:rPr>
              <a:t>‹#›</a:t>
            </a:fld>
            <a:endParaRPr/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en-US"/>
              <a:t>Second Outline Level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en-US"/>
              <a:t>Third Outline Level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en-US"/>
              <a:t>Fourth Outline Level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en-US"/>
              <a:t>Eighth Outline Level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en-US"/>
              <a:t>Ninth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7"/>
          <p:cNvPicPr/>
          <p:nvPr/>
        </p:nvPicPr>
        <p:blipFill>
          <a:blip r:embed="rId14"/>
          <a:stretch>
            <a:fillRect/>
          </a:stretch>
        </p:blipFill>
        <p:spPr>
          <a:xfrm>
            <a:off x="-109440" y="-82440"/>
            <a:ext cx="9364320" cy="7029000"/>
          </a:xfrm>
          <a:prstGeom prst="rect">
            <a:avLst/>
          </a:prstGeom>
        </p:spPr>
      </p:pic>
      <p:pic>
        <p:nvPicPr>
          <p:cNvPr id="121" name="Picture 8"/>
          <p:cNvPicPr/>
          <p:nvPr/>
        </p:nvPicPr>
        <p:blipFill>
          <a:blip r:embed="rId15"/>
          <a:stretch>
            <a:fillRect/>
          </a:stretch>
        </p:blipFill>
        <p:spPr>
          <a:xfrm>
            <a:off x="-109440" y="5761080"/>
            <a:ext cx="1285560" cy="1096560"/>
          </a:xfrm>
          <a:prstGeom prst="rect">
            <a:avLst/>
          </a:prstGeom>
        </p:spPr>
      </p:pic>
      <p:pic>
        <p:nvPicPr>
          <p:cNvPr id="122" name="Picture 9"/>
          <p:cNvPicPr/>
          <p:nvPr/>
        </p:nvPicPr>
        <p:blipFill>
          <a:blip r:embed="rId16"/>
          <a:stretch>
            <a:fillRect/>
          </a:stretch>
        </p:blipFill>
        <p:spPr>
          <a:xfrm>
            <a:off x="8493120" y="5559480"/>
            <a:ext cx="761760" cy="1310760"/>
          </a:xfrm>
          <a:prstGeom prst="rect">
            <a:avLst/>
          </a:prstGeom>
        </p:spPr>
      </p:pic>
      <p:sp>
        <p:nvSpPr>
          <p:cNvPr id="123" name="PlaceHolder 1"/>
          <p:cNvSpPr>
            <a:spLocks noGrp="1"/>
          </p:cNvSpPr>
          <p:nvPr>
            <p:ph type="dt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124" name="PlaceHolder 2"/>
          <p:cNvSpPr>
            <a:spLocks noGrp="1"/>
          </p:cNvSpPr>
          <p:nvPr>
            <p:ph type="ftr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125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fld id="{71018161-01E1-41A1-B121-71F11101E121}" type="slidenum">
              <a:rPr lang="en-US">
                <a:solidFill>
                  <a:srgbClr val="000000"/>
                </a:solidFill>
                <a:latin typeface="Arial"/>
              </a:rPr>
              <a:t>‹#›</a:t>
            </a:fld>
            <a:endParaRPr/>
          </a:p>
        </p:txBody>
      </p:sp>
      <p:sp>
        <p:nvSpPr>
          <p:cNvPr id="126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en-US"/>
              <a:t>Click to edit the title text format</a:t>
            </a:r>
            <a:endParaRPr/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en-US"/>
              <a:t>Second Outline Level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en-US"/>
              <a:t>Third Outline Level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en-US"/>
              <a:t>Fourth Outline Level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en-US"/>
              <a:t>Eighth Outline Level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en-US"/>
              <a:t>Ninth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685800" y="0"/>
            <a:ext cx="7772040" cy="146952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4400">
                <a:solidFill>
                  <a:srgbClr val="000000"/>
                </a:solidFill>
                <a:latin typeface="Arial"/>
              </a:rPr>
              <a:t>Dynamics of Pre-Frontal Rainfall in the Southern Alps</a:t>
            </a:r>
            <a:endParaRPr/>
          </a:p>
        </p:txBody>
      </p:sp>
      <p:sp>
        <p:nvSpPr>
          <p:cNvPr id="161" name="TextShape 2"/>
          <p:cNvSpPr txBox="1"/>
          <p:nvPr/>
        </p:nvSpPr>
        <p:spPr>
          <a:xfrm>
            <a:off x="152280" y="1752480"/>
            <a:ext cx="8686440" cy="4038120"/>
          </a:xfrm>
          <a:prstGeom prst="rect">
            <a:avLst/>
          </a:prstGeom>
        </p:spPr>
        <p:txBody>
          <a:bodyPr/>
          <a:lstStyle/>
          <a:p>
            <a:r>
              <a:rPr lang="en-US" sz="2400">
                <a:solidFill>
                  <a:srgbClr val="000000"/>
                </a:solidFill>
                <a:latin typeface="Arial"/>
              </a:rPr>
              <a:t>Marc Collins</a:t>
            </a:r>
            <a:endParaRPr/>
          </a:p>
          <a:p>
            <a:r>
              <a:rPr lang="en-US" sz="2400">
                <a:solidFill>
                  <a:srgbClr val="000000"/>
                </a:solidFill>
                <a:latin typeface="Arial"/>
              </a:rPr>
              <a:t>B.S. Candidate Applied Meteorology</a:t>
            </a:r>
            <a:endParaRPr/>
          </a:p>
          <a:p>
            <a:r>
              <a:rPr lang="en-US" sz="2400">
                <a:solidFill>
                  <a:srgbClr val="000000"/>
                </a:solidFill>
                <a:latin typeface="Arial"/>
              </a:rPr>
              <a:t>Embry-Riddle Aeronautical University</a:t>
            </a:r>
            <a:endParaRPr/>
          </a:p>
          <a:p>
            <a:endParaRPr/>
          </a:p>
          <a:p>
            <a:r>
              <a:rPr lang="en-US" sz="2400">
                <a:solidFill>
                  <a:srgbClr val="000000"/>
                </a:solidFill>
                <a:latin typeface="Arial"/>
              </a:rPr>
              <a:t>Mentor: </a:t>
            </a:r>
            <a:endParaRPr/>
          </a:p>
          <a:p>
            <a:r>
              <a:rPr lang="en-US" sz="2400">
                <a:solidFill>
                  <a:srgbClr val="000000"/>
                </a:solidFill>
                <a:latin typeface="Arial"/>
              </a:rPr>
              <a:t>Dr. Curtis N. James</a:t>
            </a:r>
            <a:endParaRPr/>
          </a:p>
          <a:p>
            <a:endParaRPr/>
          </a:p>
          <a:p>
            <a:r>
              <a:rPr lang="en-US" sz="2400">
                <a:solidFill>
                  <a:srgbClr val="000000"/>
                </a:solidFill>
                <a:latin typeface="Arial"/>
              </a:rPr>
              <a:t>Arizona Space Grant Symposium</a:t>
            </a:r>
            <a:endParaRPr/>
          </a:p>
          <a:p>
            <a:r>
              <a:rPr lang="en-US" sz="2400">
                <a:solidFill>
                  <a:srgbClr val="000000"/>
                </a:solidFill>
                <a:latin typeface="Arial"/>
              </a:rPr>
              <a:t>Saturday, April 21, 2012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 txBox="1"/>
          <p:nvPr/>
        </p:nvSpPr>
        <p:spPr>
          <a:xfrm>
            <a:off x="716040" y="0"/>
            <a:ext cx="7772040" cy="114264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4400">
                <a:solidFill>
                  <a:srgbClr val="000000"/>
                </a:solidFill>
                <a:latin typeface="Arial"/>
              </a:rPr>
              <a:t>Simulation Results</a:t>
            </a:r>
            <a:endParaRPr/>
          </a:p>
        </p:txBody>
      </p:sp>
      <p:sp>
        <p:nvSpPr>
          <p:cNvPr id="194" name="TextShape 2"/>
          <p:cNvSpPr txBox="1"/>
          <p:nvPr/>
        </p:nvSpPr>
        <p:spPr>
          <a:xfrm>
            <a:off x="685800" y="1209240"/>
            <a:ext cx="7772040" cy="564876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Since the model appears to produce realistic simulations of heavy rain events, we used the model results to gain insight into the structure of such events. </a:t>
            </a:r>
            <a:endParaRPr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Most simulations depict a combination of the following rainfall types:</a:t>
            </a:r>
            <a:endParaRPr dirty="0"/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Unstable: </a:t>
            </a:r>
            <a:endParaRPr dirty="0"/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Showers or thunderstorms (or convection) associated with a cold front</a:t>
            </a:r>
            <a:endParaRPr dirty="0"/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Convection in advance of a cold front</a:t>
            </a:r>
            <a:endParaRPr dirty="0"/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Stable: </a:t>
            </a:r>
            <a:endParaRPr dirty="0"/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Stratiform rain (horizontally layered 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precipition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716040" y="0"/>
            <a:ext cx="7772040" cy="114264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4400">
                <a:solidFill>
                  <a:srgbClr val="000000"/>
                </a:solidFill>
                <a:latin typeface="Arial"/>
              </a:rPr>
              <a:t>Simulation Results</a:t>
            </a:r>
            <a:endParaRPr/>
          </a:p>
        </p:txBody>
      </p:sp>
      <p:sp>
        <p:nvSpPr>
          <p:cNvPr id="196" name="TextShape 2"/>
          <p:cNvSpPr txBox="1"/>
          <p:nvPr/>
        </p:nvSpPr>
        <p:spPr>
          <a:xfrm>
            <a:off x="685800" y="1209240"/>
            <a:ext cx="7772040" cy="564876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Convection associated with cold fronts is normally intense but short-lived in the simulations, while stratiform rain is much less intense but prolonged.</a:t>
            </a:r>
            <a:endParaRPr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By contrast, pre-frontal convection can be both intense and long-lived.</a:t>
            </a:r>
            <a:endParaRPr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It also exhibits echo-training, which means that thunderstorm cells form and propagate over the same areas repeatedly.</a:t>
            </a:r>
            <a:endParaRPr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Therefore, it appears that pre-frontal convection can be a major contributor to heavy rainfall and flash flooding in the region.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reflectivit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65" y="-76200"/>
            <a:ext cx="736603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716040" y="0"/>
            <a:ext cx="7772040" cy="114264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4400">
                <a:solidFill>
                  <a:srgbClr val="000000"/>
                </a:solidFill>
                <a:latin typeface="Arial"/>
              </a:rPr>
              <a:t>What Causes Echo-Training?</a:t>
            </a:r>
            <a:endParaRPr/>
          </a:p>
        </p:txBody>
      </p:sp>
      <p:sp>
        <p:nvSpPr>
          <p:cNvPr id="199" name="TextShape 2"/>
          <p:cNvSpPr txBox="1"/>
          <p:nvPr/>
        </p:nvSpPr>
        <p:spPr>
          <a:xfrm>
            <a:off x="685800" y="1209240"/>
            <a:ext cx="7772040" cy="56487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Simulation results indicate that the orientation of the Alpine foothills with respect to low and mid level flow favors echo-training pre-frontal convection.</a:t>
            </a:r>
            <a:endParaRPr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For the eight cases studied, the prevailing low-level wind is southeasterly upstream from the Alps, perpendicular to the foothills</a:t>
            </a:r>
            <a:endParaRPr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This triggers thunderstorms along foothill slopes in southwest to northeast oriented lines.</a:t>
            </a:r>
            <a:endParaRPr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At the same time, mid-level flow is generally southwesterly, parallel to the Alpine crest.  </a:t>
            </a:r>
            <a:endParaRPr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This mid-level flow steers these thunderstorm cells northeastward in succession across the Maggia Valley.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700920" y="-70560"/>
            <a:ext cx="7772040" cy="114264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4400">
                <a:solidFill>
                  <a:srgbClr val="000000"/>
                </a:solidFill>
                <a:latin typeface="Arial"/>
              </a:rPr>
              <a:t>Forward Trajectory</a:t>
            </a:r>
            <a:endParaRPr/>
          </a:p>
        </p:txBody>
      </p:sp>
      <p:pic>
        <p:nvPicPr>
          <p:cNvPr id="201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312200" y="924480"/>
            <a:ext cx="6519240" cy="5993640"/>
          </a:xfrm>
          <a:prstGeom prst="rect">
            <a:avLst/>
          </a:prstGeom>
        </p:spPr>
      </p:pic>
      <p:sp>
        <p:nvSpPr>
          <p:cNvPr id="202" name="CustomShape 2"/>
          <p:cNvSpPr/>
          <p:nvPr/>
        </p:nvSpPr>
        <p:spPr>
          <a:xfrm>
            <a:off x="5441040" y="5236920"/>
            <a:ext cx="2485800" cy="63900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en-US" b="1">
                <a:solidFill>
                  <a:srgbClr val="C00000"/>
                </a:solidFill>
                <a:latin typeface="Arial"/>
              </a:rPr>
              <a:t>Southeasterly winds upstream of Alps</a:t>
            </a:r>
            <a:endParaRPr/>
          </a:p>
        </p:txBody>
      </p:sp>
      <p:sp>
        <p:nvSpPr>
          <p:cNvPr id="203" name="CustomShape 3"/>
          <p:cNvSpPr/>
          <p:nvPr/>
        </p:nvSpPr>
        <p:spPr>
          <a:xfrm>
            <a:off x="2025360" y="3568320"/>
            <a:ext cx="2018520" cy="91332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en-US" b="1">
                <a:solidFill>
                  <a:srgbClr val="C00000"/>
                </a:solidFill>
                <a:latin typeface="Arial"/>
              </a:rPr>
              <a:t>Winds converge and rise along Alpine slopes</a:t>
            </a:r>
            <a:endParaRPr/>
          </a:p>
        </p:txBody>
      </p:sp>
      <p:cxnSp>
        <p:nvCxnSpPr>
          <p:cNvPr id="204" name="Line 4"/>
          <p:cNvCxnSpPr/>
          <p:nvPr/>
        </p:nvCxnSpPr>
        <p:spPr>
          <a:prstGeom prst="line">
            <a:avLst/>
          </a:prstGeom>
          <a:ln w="57240">
            <a:solidFill>
              <a:srgbClr val="C00000"/>
            </a:solidFill>
            <a:round/>
            <a:tailEnd type="triangle" w="med" len="med"/>
          </a:ln>
        </p:spPr>
      </p:cxnSp>
      <p:cxnSp>
        <p:nvCxnSpPr>
          <p:cNvPr id="205" name="Line 5"/>
          <p:cNvCxnSpPr/>
          <p:nvPr/>
        </p:nvCxnSpPr>
        <p:spPr>
          <a:prstGeom prst="line">
            <a:avLst/>
          </a:prstGeom>
          <a:ln w="57240">
            <a:solidFill>
              <a:srgbClr val="C00000"/>
            </a:solidFill>
            <a:round/>
            <a:tailEnd type="triangle" w="med" len="med"/>
          </a:ln>
        </p:spPr>
      </p:cxnSp>
      <p:sp>
        <p:nvSpPr>
          <p:cNvPr id="206" name="CustomShape 6"/>
          <p:cNvSpPr/>
          <p:nvPr/>
        </p:nvSpPr>
        <p:spPr>
          <a:xfrm>
            <a:off x="5674680" y="1476000"/>
            <a:ext cx="2018520" cy="201060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en-US" b="1">
                <a:solidFill>
                  <a:srgbClr val="C00000"/>
                </a:solidFill>
                <a:latin typeface="Arial"/>
              </a:rPr>
              <a:t>Rising air in Thunderstorm updrafts drifts northeastward under the influence of steering flow.</a:t>
            </a:r>
            <a:endParaRPr/>
          </a:p>
        </p:txBody>
      </p:sp>
      <p:cxnSp>
        <p:nvCxnSpPr>
          <p:cNvPr id="207" name="Line 7"/>
          <p:cNvCxnSpPr/>
          <p:nvPr/>
        </p:nvCxnSpPr>
        <p:spPr>
          <a:prstGeom prst="line">
            <a:avLst/>
          </a:prstGeom>
          <a:ln w="57240">
            <a:solidFill>
              <a:srgbClr val="C00000"/>
            </a:solidFill>
            <a:round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Shape 1"/>
          <p:cNvSpPr txBox="1"/>
          <p:nvPr/>
        </p:nvSpPr>
        <p:spPr>
          <a:xfrm>
            <a:off x="693360" y="-70560"/>
            <a:ext cx="7772040" cy="114264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4400">
                <a:solidFill>
                  <a:srgbClr val="000000"/>
                </a:solidFill>
                <a:latin typeface="Arial"/>
              </a:rPr>
              <a:t>Conclusions</a:t>
            </a:r>
            <a:endParaRPr/>
          </a:p>
        </p:txBody>
      </p:sp>
      <p:sp>
        <p:nvSpPr>
          <p:cNvPr id="209" name="TextShape 2"/>
          <p:cNvSpPr txBox="1"/>
          <p:nvPr/>
        </p:nvSpPr>
        <p:spPr>
          <a:xfrm>
            <a:off x="685800" y="1103400"/>
            <a:ext cx="7772040" cy="575460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The Lago Maggiore region receives locally heavy annual rainfall, and it is often prone to flash flooding.</a:t>
            </a:r>
            <a:endParaRPr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To gain a better understanding of the dynamics of flash flood events, WRF-ARW simulations were performed for the top 8 flood events in the Maggia River between 2006 and 2011.</a:t>
            </a:r>
            <a:endParaRPr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The simulations reveal the importance of sustained pre-frontal convection during heavy rainfall events. </a:t>
            </a:r>
            <a:endParaRPr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This pre-frontal convection often exhibits echo-training.</a:t>
            </a:r>
            <a:endParaRPr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Simulation results show that the local orientation of the Alps with respect to low and mid level air flow favors echo training.</a:t>
            </a:r>
            <a:endParaRPr dirty="0"/>
          </a:p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693360" y="2536560"/>
            <a:ext cx="7772040" cy="114264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4400">
                <a:solidFill>
                  <a:srgbClr val="000000"/>
                </a:solidFill>
                <a:latin typeface="Arial"/>
              </a:rPr>
              <a:t>Thank You!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685800" y="228600"/>
            <a:ext cx="7772040" cy="114264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4400">
                <a:solidFill>
                  <a:srgbClr val="000000"/>
                </a:solidFill>
                <a:latin typeface="Arial"/>
              </a:rPr>
              <a:t>Heavy Precipitation in the Alps</a:t>
            </a:r>
            <a:endParaRPr/>
          </a:p>
        </p:txBody>
      </p:sp>
      <p:sp>
        <p:nvSpPr>
          <p:cNvPr id="163" name="TextShape 2"/>
          <p:cNvSpPr txBox="1"/>
          <p:nvPr/>
        </p:nvSpPr>
        <p:spPr>
          <a:xfrm>
            <a:off x="685800" y="1488960"/>
            <a:ext cx="7772040" cy="4606560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The Lago Maggiore region is the site of a local maximum in annual precipitation. </a:t>
            </a:r>
            <a:endParaRPr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Prolonged heavy rainfall in the region leads to flash flooding, especially in river valleys.</a:t>
            </a:r>
            <a:endParaRPr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i="1" dirty="0">
                <a:solidFill>
                  <a:srgbClr val="000000"/>
                </a:solidFill>
                <a:latin typeface="Arial"/>
              </a:rPr>
              <a:t>Motivation: 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Improved understanding of flash flooding in mountainous regions.</a:t>
            </a:r>
            <a:endParaRPr dirty="0"/>
          </a:p>
        </p:txBody>
      </p:sp>
      <p:sp>
        <p:nvSpPr>
          <p:cNvPr id="164" name="CustomShape 3"/>
          <p:cNvSpPr/>
          <p:nvPr/>
        </p:nvSpPr>
        <p:spPr>
          <a:xfrm>
            <a:off x="4479840" y="1031760"/>
            <a:ext cx="183960" cy="456840"/>
          </a:xfrm>
          <a:prstGeom prst="rect">
            <a:avLst/>
          </a:prstGeom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685800" y="-76320"/>
            <a:ext cx="7772040" cy="114264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3600">
                <a:solidFill>
                  <a:srgbClr val="000000"/>
                </a:solidFill>
                <a:latin typeface="Arial"/>
              </a:rPr>
              <a:t>Where is the Lago Maggiore Region?</a:t>
            </a:r>
            <a:endParaRPr/>
          </a:p>
        </p:txBody>
      </p:sp>
      <p:pic>
        <p:nvPicPr>
          <p:cNvPr id="166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52280" y="1143000"/>
            <a:ext cx="4768920" cy="4385520"/>
          </a:xfrm>
          <a:prstGeom prst="rect">
            <a:avLst/>
          </a:prstGeom>
        </p:spPr>
      </p:pic>
      <p:sp>
        <p:nvSpPr>
          <p:cNvPr id="167" name="Line 2"/>
          <p:cNvSpPr/>
          <p:nvPr/>
        </p:nvSpPr>
        <p:spPr>
          <a:xfrm flipV="1">
            <a:off x="3223800" y="2181240"/>
            <a:ext cx="662400" cy="976680"/>
          </a:xfrm>
          <a:prstGeom prst="line">
            <a:avLst/>
          </a:prstGeom>
          <a:ln w="19080">
            <a:solidFill>
              <a:srgbClr val="000000"/>
            </a:solidFill>
            <a:round/>
          </a:ln>
        </p:spPr>
      </p:sp>
      <p:sp>
        <p:nvSpPr>
          <p:cNvPr id="168" name="Line 3"/>
          <p:cNvSpPr/>
          <p:nvPr/>
        </p:nvSpPr>
        <p:spPr>
          <a:xfrm>
            <a:off x="3223800" y="3508200"/>
            <a:ext cx="662040" cy="2940480"/>
          </a:xfrm>
          <a:prstGeom prst="line">
            <a:avLst/>
          </a:prstGeom>
          <a:ln w="19080">
            <a:solidFill>
              <a:srgbClr val="000000"/>
            </a:solidFill>
            <a:round/>
          </a:ln>
        </p:spPr>
      </p:sp>
      <p:sp>
        <p:nvSpPr>
          <p:cNvPr id="169" name="Line 4"/>
          <p:cNvSpPr/>
          <p:nvPr/>
        </p:nvSpPr>
        <p:spPr>
          <a:xfrm flipV="1">
            <a:off x="3584520" y="2181240"/>
            <a:ext cx="4834440" cy="976680"/>
          </a:xfrm>
          <a:prstGeom prst="line">
            <a:avLst/>
          </a:prstGeom>
          <a:ln w="19080">
            <a:solidFill>
              <a:srgbClr val="000000"/>
            </a:solidFill>
            <a:round/>
          </a:ln>
        </p:spPr>
      </p:sp>
      <p:sp>
        <p:nvSpPr>
          <p:cNvPr id="170" name="Line 5"/>
          <p:cNvSpPr/>
          <p:nvPr/>
        </p:nvSpPr>
        <p:spPr>
          <a:xfrm>
            <a:off x="3555000" y="3498840"/>
            <a:ext cx="4863960" cy="2949840"/>
          </a:xfrm>
          <a:prstGeom prst="line">
            <a:avLst/>
          </a:prstGeom>
          <a:ln w="19080">
            <a:solidFill>
              <a:srgbClr val="000000"/>
            </a:solidFill>
            <a:round/>
          </a:ln>
        </p:spPr>
      </p:sp>
      <p:pic>
        <p:nvPicPr>
          <p:cNvPr id="171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3886200" y="2181600"/>
            <a:ext cx="4532760" cy="4266720"/>
          </a:xfrm>
          <a:prstGeom prst="rect">
            <a:avLst/>
          </a:prstGeom>
          <a:ln w="31680">
            <a:solidFill>
              <a:srgbClr val="000000"/>
            </a:solidFill>
            <a:round/>
          </a:ln>
        </p:spPr>
      </p:pic>
      <p:sp>
        <p:nvSpPr>
          <p:cNvPr id="172" name="CustomShape 6"/>
          <p:cNvSpPr/>
          <p:nvPr/>
        </p:nvSpPr>
        <p:spPr>
          <a:xfrm>
            <a:off x="5098320" y="2439000"/>
            <a:ext cx="2108160" cy="45612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US" sz="2400">
                <a:solidFill>
                  <a:srgbClr val="262699"/>
                </a:solidFill>
                <a:latin typeface="Arial"/>
              </a:rPr>
              <a:t>Switzerland</a:t>
            </a:r>
            <a:endParaRPr/>
          </a:p>
        </p:txBody>
      </p:sp>
      <p:sp>
        <p:nvSpPr>
          <p:cNvPr id="173" name="CustomShape 7"/>
          <p:cNvSpPr/>
          <p:nvPr/>
        </p:nvSpPr>
        <p:spPr>
          <a:xfrm>
            <a:off x="5987160" y="5649840"/>
            <a:ext cx="2002320" cy="45612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US" sz="2400">
                <a:solidFill>
                  <a:srgbClr val="262699"/>
                </a:solidFill>
                <a:latin typeface="Arial"/>
              </a:rPr>
              <a:t>Italy</a:t>
            </a:r>
            <a:endParaRPr/>
          </a:p>
        </p:txBody>
      </p:sp>
      <p:cxnSp>
        <p:nvCxnSpPr>
          <p:cNvPr id="174" name="Line 8"/>
          <p:cNvCxnSpPr/>
          <p:nvPr/>
        </p:nvCxnSpPr>
        <p:spPr>
          <a:prstGeom prst="line">
            <a:avLst/>
          </a:prstGeom>
          <a:ln w="28440">
            <a:solidFill>
              <a:srgbClr val="000000"/>
            </a:solidFill>
            <a:round/>
            <a:tailEnd type="triangle" w="med" len="med"/>
          </a:ln>
        </p:spPr>
      </p:cxnSp>
      <p:sp>
        <p:nvSpPr>
          <p:cNvPr id="175" name="CustomShape 9"/>
          <p:cNvSpPr/>
          <p:nvPr/>
        </p:nvSpPr>
        <p:spPr>
          <a:xfrm>
            <a:off x="4829040" y="4978440"/>
            <a:ext cx="1157760" cy="63900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en-US">
                <a:solidFill>
                  <a:srgbClr val="000000"/>
                </a:solidFill>
                <a:latin typeface="Arial"/>
              </a:rPr>
              <a:t>Lago Maggiore</a:t>
            </a:r>
            <a:endParaRPr/>
          </a:p>
        </p:txBody>
      </p:sp>
      <p:cxnSp>
        <p:nvCxnSpPr>
          <p:cNvPr id="176" name="Line 10"/>
          <p:cNvCxnSpPr/>
          <p:nvPr/>
        </p:nvCxnSpPr>
        <p:spPr>
          <a:prstGeom prst="line">
            <a:avLst/>
          </a:prstGeom>
          <a:ln w="28440">
            <a:solidFill>
              <a:srgbClr val="000000"/>
            </a:solidFill>
            <a:round/>
            <a:tailEnd type="triangle" w="med" len="med"/>
          </a:ln>
        </p:spPr>
      </p:cxnSp>
      <p:sp>
        <p:nvSpPr>
          <p:cNvPr id="177" name="CustomShape 11"/>
          <p:cNvSpPr/>
          <p:nvPr/>
        </p:nvSpPr>
        <p:spPr>
          <a:xfrm>
            <a:off x="5454000" y="3041640"/>
            <a:ext cx="1095480" cy="63900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en-US">
                <a:solidFill>
                  <a:srgbClr val="000000"/>
                </a:solidFill>
                <a:latin typeface="Arial"/>
              </a:rPr>
              <a:t>Maggia Valley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685800" y="228600"/>
            <a:ext cx="7772040" cy="114264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4400">
                <a:solidFill>
                  <a:srgbClr val="000000"/>
                </a:solidFill>
                <a:latin typeface="Arial"/>
              </a:rPr>
              <a:t>Annual Precipitation Rate</a:t>
            </a:r>
            <a:endParaRPr/>
          </a:p>
        </p:txBody>
      </p:sp>
      <p:sp>
        <p:nvSpPr>
          <p:cNvPr id="179" name="TextShape 2"/>
          <p:cNvSpPr txBox="1"/>
          <p:nvPr/>
        </p:nvSpPr>
        <p:spPr>
          <a:xfrm>
            <a:off x="685800" y="1488960"/>
            <a:ext cx="7772040" cy="4606560"/>
          </a:xfrm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180" name="CustomShape 3"/>
          <p:cNvSpPr/>
          <p:nvPr/>
        </p:nvSpPr>
        <p:spPr>
          <a:xfrm>
            <a:off x="4479840" y="1031760"/>
            <a:ext cx="183960" cy="456840"/>
          </a:xfrm>
          <a:prstGeom prst="rect">
            <a:avLst/>
          </a:prstGeom>
        </p:spPr>
      </p:sp>
      <p:sp>
        <p:nvSpPr>
          <p:cNvPr id="181" name="CustomShape 4"/>
          <p:cNvSpPr/>
          <p:nvPr/>
        </p:nvSpPr>
        <p:spPr>
          <a:xfrm>
            <a:off x="1909800" y="5374800"/>
            <a:ext cx="5754960" cy="100512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en-US" sz="2000">
                <a:solidFill>
                  <a:srgbClr val="000000"/>
                </a:solidFill>
                <a:latin typeface="Times New Roman"/>
              </a:rPr>
              <a:t>Mean annual precipitation [mm/d] for the period 1971–1990. The thick line represents the 800 m MASL topographic contour (Frei and Schär 1998).</a:t>
            </a:r>
            <a:endParaRPr/>
          </a:p>
        </p:txBody>
      </p:sp>
      <p:pic>
        <p:nvPicPr>
          <p:cNvPr id="182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966240" y="1378440"/>
            <a:ext cx="7395120" cy="3882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693360" y="73080"/>
            <a:ext cx="7772040" cy="114264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4000">
                <a:solidFill>
                  <a:srgbClr val="000000"/>
                </a:solidFill>
                <a:latin typeface="Arial"/>
              </a:rPr>
              <a:t>Investigating Flash Floods near Lago Maggiore</a:t>
            </a:r>
            <a:endParaRPr/>
          </a:p>
        </p:txBody>
      </p:sp>
      <p:sp>
        <p:nvSpPr>
          <p:cNvPr id="184" name="TextShape 2"/>
          <p:cNvSpPr txBox="1"/>
          <p:nvPr/>
        </p:nvSpPr>
        <p:spPr>
          <a:xfrm>
            <a:off x="675360" y="1387800"/>
            <a:ext cx="7772040" cy="4697640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Numerical model simulations were performed for the top 8 flood events between 2006 and 2011.</a:t>
            </a:r>
            <a:endParaRPr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Events selected from peak river flow rates in the Maggia River (≥ 978 m3/s!!!)</a:t>
            </a:r>
            <a:endParaRPr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The simulations provide a high-resolution, physically consistent representation of the atmospheric structure for each event.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693360" y="-55440"/>
            <a:ext cx="7772040" cy="114264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4400">
                <a:solidFill>
                  <a:srgbClr val="000000"/>
                </a:solidFill>
                <a:latin typeface="Arial"/>
              </a:rPr>
              <a:t>Basic Simulation Information</a:t>
            </a:r>
            <a:endParaRPr/>
          </a:p>
        </p:txBody>
      </p:sp>
      <p:sp>
        <p:nvSpPr>
          <p:cNvPr id="186" name="TextShape 2"/>
          <p:cNvSpPr txBox="1"/>
          <p:nvPr/>
        </p:nvSpPr>
        <p:spPr>
          <a:xfrm>
            <a:off x="685800" y="921240"/>
            <a:ext cx="7772040" cy="5015160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The Advanced Research Weather Research and Forecasting Model (WRF-ARW) was configured as follows:</a:t>
            </a:r>
            <a:endParaRPr dirty="0"/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3 nested domains</a:t>
            </a:r>
            <a:endParaRPr dirty="0"/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3 km horizontal resolution on innermost domain</a:t>
            </a:r>
            <a:endParaRPr dirty="0"/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This resolution was sufficiently high to explicitly simulate deep convective processes in the atmosphere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2"/>
          <p:cNvPicPr/>
          <p:nvPr/>
        </p:nvPicPr>
        <p:blipFill rotWithShape="1">
          <a:blip r:embed="rId2"/>
          <a:srcRect r="2348" b="2947"/>
          <a:stretch/>
        </p:blipFill>
        <p:spPr>
          <a:xfrm>
            <a:off x="1299600" y="952560"/>
            <a:ext cx="6549000" cy="5676840"/>
          </a:xfrm>
          <a:prstGeom prst="rect">
            <a:avLst/>
          </a:prstGeom>
        </p:spPr>
      </p:pic>
      <p:sp>
        <p:nvSpPr>
          <p:cNvPr id="188" name="TextShape 1"/>
          <p:cNvSpPr txBox="1"/>
          <p:nvPr/>
        </p:nvSpPr>
        <p:spPr>
          <a:xfrm>
            <a:off x="685800" y="-63000"/>
            <a:ext cx="7772040" cy="114264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4400">
                <a:solidFill>
                  <a:srgbClr val="000000"/>
                </a:solidFill>
                <a:latin typeface="Arial"/>
              </a:rPr>
              <a:t>Simulation Configuration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icture 2"/>
          <p:cNvPicPr/>
          <p:nvPr/>
        </p:nvPicPr>
        <p:blipFill rotWithShape="1">
          <a:blip r:embed="rId2"/>
          <a:srcRect l="4533" t="9132" r="2682" b="1236"/>
          <a:stretch/>
        </p:blipFill>
        <p:spPr>
          <a:xfrm>
            <a:off x="-130801" y="-76200"/>
            <a:ext cx="9351001" cy="7010400"/>
          </a:xfrm>
          <a:prstGeom prst="rect">
            <a:avLst/>
          </a:prstGeom>
        </p:spPr>
      </p:pic>
      <p:sp>
        <p:nvSpPr>
          <p:cNvPr id="190" name="CustomShape 1"/>
          <p:cNvSpPr/>
          <p:nvPr/>
        </p:nvSpPr>
        <p:spPr>
          <a:xfrm>
            <a:off x="2895600" y="-58660"/>
            <a:ext cx="196200" cy="46116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716040" y="0"/>
            <a:ext cx="7772040" cy="114264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4400">
                <a:solidFill>
                  <a:srgbClr val="000000"/>
                </a:solidFill>
                <a:latin typeface="Arial"/>
              </a:rPr>
              <a:t>Simulation Results</a:t>
            </a:r>
            <a:endParaRPr/>
          </a:p>
        </p:txBody>
      </p:sp>
      <p:sp>
        <p:nvSpPr>
          <p:cNvPr id="192" name="TextShape 2"/>
          <p:cNvSpPr txBox="1"/>
          <p:nvPr/>
        </p:nvSpPr>
        <p:spPr>
          <a:xfrm>
            <a:off x="685800" y="1209240"/>
            <a:ext cx="7772040" cy="5572560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Fine-scale details (such as location and intensity of maximum rainfall) are inaccurate when compared with radar observations of the events.</a:t>
            </a:r>
            <a:endParaRPr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In most events, spatial distribution of simulated precipitation roughly corresponds to radar observed precipitation.</a:t>
            </a:r>
            <a:endParaRPr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Therefore, the model is able to produce realistic precipitation distributions, even though exact details are incorrect.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656</Words>
  <Application>Microsoft Office PowerPoint</Application>
  <PresentationFormat>On-screen Show (4:3)</PresentationFormat>
  <Paragraphs>67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Collins</dc:creator>
  <cp:lastModifiedBy>Marc Collins</cp:lastModifiedBy>
  <cp:revision>2</cp:revision>
  <dcterms:modified xsi:type="dcterms:W3CDTF">2012-04-20T05:39:01Z</dcterms:modified>
</cp:coreProperties>
</file>